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5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8" d="100"/>
          <a:sy n="48" d="100"/>
        </p:scale>
        <p:origin x="-96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90513" y="2546350"/>
            <a:ext cx="711200" cy="474663"/>
            <a:chOff x="720" y="336"/>
            <a:chExt cx="624" cy="43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720" y="336"/>
              <a:ext cx="384" cy="43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8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56" y="336"/>
              <a:ext cx="288" cy="43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8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14338" y="2968625"/>
            <a:ext cx="738187" cy="474663"/>
            <a:chOff x="912" y="2640"/>
            <a:chExt cx="672" cy="432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8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249" y="2640"/>
              <a:ext cx="335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8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28956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400">
                <a:solidFill>
                  <a:schemeClr val="tx1"/>
                </a:solidFill>
                <a:latin typeface="Times" pitchFamily="2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BC27D6C-96E3-4638-B095-79257117BD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2716898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D76F8-2E0C-46BA-8FBD-78834AA6CE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3021065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15B63-EC55-417C-980D-DA9F9B4721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912854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CE52C-F32E-47D8-85E0-27E1424282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3490589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ACA54-7414-4F36-A88A-6827AE67C5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6681156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B1F82-2D57-4C24-B28F-07FFD80CBB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746199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0285B-6A66-42C6-9AD3-FB7304673A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4057484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788FC-4E42-49F8-B44F-E1BD886CAB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0161184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A4FDD-1A7E-4D90-8D2B-11BC39B86F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7722068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B4103-99E1-4D3F-A692-BE22A72B01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9349978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A423F-F4D0-4505-ACA4-42C57E0D73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463274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 flipV="1">
            <a:off x="460375" y="1828800"/>
            <a:ext cx="8683625" cy="460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400">
                <a:solidFill>
                  <a:schemeClr val="tx1"/>
                </a:solidFill>
                <a:latin typeface="Times" pitchFamily="2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BA55E0BF-868E-459F-AD0A-03E242978D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914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Seven Essential Steps to…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6576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sz="6000" b="1" smtClean="0">
                <a:solidFill>
                  <a:schemeClr val="tx2"/>
                </a:solidFill>
              </a:rPr>
              <a:t>PREPARING A SPEEECH</a:t>
            </a:r>
            <a:endParaRPr lang="en-US" altLang="en-US" sz="6000" b="1" smtClean="0"/>
          </a:p>
        </p:txBody>
      </p:sp>
      <p:pic>
        <p:nvPicPr>
          <p:cNvPr id="307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362200"/>
            <a:ext cx="21717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Step Three:</a:t>
            </a:r>
            <a:br>
              <a:rPr lang="en-US" altLang="en-US" sz="3600" b="1" smtClean="0"/>
            </a:br>
            <a:r>
              <a:rPr lang="en-US" altLang="en-US" sz="3600" b="1" smtClean="0"/>
              <a:t>Select and Narrow your TOPIC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772400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Tx/>
              <a:buNone/>
            </a:pPr>
            <a:r>
              <a:rPr lang="en-US" altLang="en-US" sz="3200" b="1" smtClean="0">
                <a:solidFill>
                  <a:schemeClr val="folHlink"/>
                </a:solidFill>
              </a:rPr>
              <a:t>Is the topic suitable for this </a:t>
            </a:r>
            <a:r>
              <a:rPr lang="en-US" altLang="en-US" sz="3200" b="1" u="sng" smtClean="0">
                <a:solidFill>
                  <a:schemeClr val="folHlink"/>
                </a:solidFill>
              </a:rPr>
              <a:t>OCCASION or ASSIGNMENT</a:t>
            </a:r>
            <a:r>
              <a:rPr lang="en-US" altLang="en-US" sz="3200" b="1" smtClean="0">
                <a:solidFill>
                  <a:schemeClr val="folHlink"/>
                </a:solidFill>
              </a:rPr>
              <a:t>?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altLang="en-US" sz="3200" smtClean="0">
                <a:solidFill>
                  <a:schemeClr val="folHlink"/>
                </a:solidFill>
              </a:rPr>
              <a:t>Does the occasion demand a serious or light topic?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altLang="en-US" sz="3200" smtClean="0">
                <a:solidFill>
                  <a:schemeClr val="folHlink"/>
                </a:solidFill>
              </a:rPr>
              <a:t>What is my audience expecting of me?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altLang="en-US" sz="3200" i="1" smtClean="0">
                <a:solidFill>
                  <a:schemeClr val="folHlink"/>
                </a:solidFill>
              </a:rPr>
              <a:t>Will this topic allow me to demonstrate the goals of this assignment?</a:t>
            </a:r>
            <a:endParaRPr lang="en-US" altLang="en-US" sz="3200" b="1" smtClean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en-US" altLang="en-US" sz="1800" b="1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</a:pPr>
            <a:endParaRPr lang="en-US" altLang="en-US" sz="1800" b="1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</a:pPr>
            <a:endParaRPr lang="en-US" altLang="en-US" sz="1800" b="1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</a:pPr>
            <a:endParaRPr lang="en-US" altLang="en-US" sz="1600" b="1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</a:pPr>
            <a:endParaRPr lang="en-US" altLang="en-US" sz="1600" b="1" smtClean="0"/>
          </a:p>
          <a:p>
            <a:pPr lvl="1" eaLnBrk="1" hangingPunct="1">
              <a:lnSpc>
                <a:spcPct val="90000"/>
              </a:lnSpc>
            </a:pPr>
            <a:endParaRPr lang="en-US" altLang="en-US" sz="2000" smtClean="0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95600"/>
            <a:ext cx="1371600" cy="208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Step Three:</a:t>
            </a:r>
            <a:br>
              <a:rPr lang="en-US" altLang="en-US" sz="3600" b="1" smtClean="0"/>
            </a:br>
            <a:r>
              <a:rPr lang="en-US" altLang="en-US" sz="3600" b="1" smtClean="0"/>
              <a:t>Select and Narrow your TOPIC</a:t>
            </a:r>
            <a:endParaRPr lang="en-US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Tx/>
              <a:buNone/>
            </a:pPr>
            <a:r>
              <a:rPr lang="en-US" altLang="en-US" sz="3200" b="1" smtClean="0">
                <a:solidFill>
                  <a:schemeClr val="folHlink"/>
                </a:solidFill>
              </a:rPr>
              <a:t>Is the topic suitable for the amount of </a:t>
            </a:r>
            <a:r>
              <a:rPr lang="en-US" altLang="en-US" sz="3200" b="1" u="sng" smtClean="0">
                <a:solidFill>
                  <a:schemeClr val="folHlink"/>
                </a:solidFill>
              </a:rPr>
              <a:t>TIME</a:t>
            </a:r>
            <a:r>
              <a:rPr lang="en-US" altLang="en-US" sz="3200" b="1" smtClean="0">
                <a:solidFill>
                  <a:schemeClr val="folHlink"/>
                </a:solidFill>
              </a:rPr>
              <a:t> available?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altLang="en-US" sz="3200" smtClean="0">
                <a:solidFill>
                  <a:schemeClr val="folHlink"/>
                </a:solidFill>
              </a:rPr>
              <a:t>How much time have you been given?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altLang="en-US" sz="3200" smtClean="0">
                <a:solidFill>
                  <a:schemeClr val="folHlink"/>
                </a:solidFill>
              </a:rPr>
              <a:t>Can you cover this topic in that amount of time?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altLang="en-US" sz="3200" smtClean="0">
                <a:solidFill>
                  <a:schemeClr val="folHlink"/>
                </a:solidFill>
              </a:rPr>
              <a:t>Can you limit the topic to fit</a:t>
            </a:r>
            <a:r>
              <a:rPr lang="en-US" altLang="en-US" sz="3200" b="1" smtClean="0">
                <a:solidFill>
                  <a:schemeClr val="folHlink"/>
                </a:solidFill>
              </a:rPr>
              <a:t>?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None/>
            </a:pPr>
            <a:endParaRPr lang="en-US" altLang="en-US" sz="3200" b="1" smtClean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en-US" altLang="en-US" sz="1800" b="1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</a:pPr>
            <a:endParaRPr lang="en-US" altLang="en-US" sz="1800" b="1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</a:pPr>
            <a:endParaRPr lang="en-US" altLang="en-US" sz="1800" b="1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</a:pPr>
            <a:endParaRPr lang="en-US" altLang="en-US" sz="1600" b="1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</a:pPr>
            <a:endParaRPr lang="en-US" altLang="en-US" sz="1600" b="1" smtClean="0"/>
          </a:p>
          <a:p>
            <a:pPr lvl="1" eaLnBrk="1" hangingPunct="1">
              <a:lnSpc>
                <a:spcPct val="90000"/>
              </a:lnSpc>
            </a:pPr>
            <a:endParaRPr lang="en-US" altLang="en-US" sz="2000" smtClean="0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787900"/>
            <a:ext cx="1714500" cy="207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Step Four:</a:t>
            </a:r>
            <a:br>
              <a:rPr lang="en-US" altLang="en-US" sz="3600" b="1" smtClean="0"/>
            </a:br>
            <a:r>
              <a:rPr lang="en-US" altLang="en-US" sz="3600" b="1" smtClean="0"/>
              <a:t>Gather Supporting Material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133600"/>
            <a:ext cx="7772400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Tx/>
              <a:buNone/>
            </a:pPr>
            <a:r>
              <a:rPr lang="en-US" altLang="en-US" sz="3200" b="1" smtClean="0">
                <a:solidFill>
                  <a:schemeClr val="folHlink"/>
                </a:solidFill>
              </a:rPr>
              <a:t>Sources: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altLang="en-US" sz="3200" b="1" smtClean="0">
                <a:solidFill>
                  <a:schemeClr val="folHlink"/>
                </a:solidFill>
              </a:rPr>
              <a:t>Yourself--what do you already know about this topic?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altLang="en-US" sz="3200" b="1" smtClean="0">
                <a:solidFill>
                  <a:schemeClr val="folHlink"/>
                </a:solidFill>
              </a:rPr>
              <a:t>Other people--do you know any “experts” on this topic?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altLang="en-US" sz="3200" b="1" smtClean="0">
                <a:solidFill>
                  <a:schemeClr val="folHlink"/>
                </a:solidFill>
              </a:rPr>
              <a:t>Research--library, databases, websites, etc.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None/>
            </a:pPr>
            <a:endParaRPr lang="en-US" altLang="en-US" sz="3200" b="1" smtClean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en-US" altLang="en-US" sz="1800" b="1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</a:pPr>
            <a:endParaRPr lang="en-US" altLang="en-US" sz="1800" b="1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</a:pPr>
            <a:endParaRPr lang="en-US" altLang="en-US" sz="1800" b="1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</a:pPr>
            <a:endParaRPr lang="en-US" altLang="en-US" sz="1600" b="1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</a:pPr>
            <a:endParaRPr lang="en-US" altLang="en-US" sz="1600" b="1" smtClean="0"/>
          </a:p>
          <a:p>
            <a:pPr lvl="1" eaLnBrk="1" hangingPunct="1">
              <a:lnSpc>
                <a:spcPct val="90000"/>
              </a:lnSpc>
            </a:pPr>
            <a:endParaRPr lang="en-US" altLang="en-US" sz="2000" smtClean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124200"/>
            <a:ext cx="1028700" cy="19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Step Five:</a:t>
            </a:r>
            <a:br>
              <a:rPr lang="en-US" altLang="en-US" sz="3600" b="1" smtClean="0"/>
            </a:br>
            <a:r>
              <a:rPr lang="en-US" altLang="en-US" sz="3600" b="1" smtClean="0"/>
              <a:t>Organize Your Message</a:t>
            </a:r>
            <a:endParaRPr lang="en-US" alt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133600"/>
            <a:ext cx="7772400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  <a:defRPr/>
            </a:pPr>
            <a:r>
              <a:rPr lang="en-US" altLang="en-US" sz="3200" b="1" dirty="0" smtClean="0">
                <a:solidFill>
                  <a:schemeClr val="folHlink"/>
                </a:solidFill>
              </a:rPr>
              <a:t>Chronological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altLang="en-US" sz="2000" b="1" dirty="0" smtClean="0">
                <a:solidFill>
                  <a:schemeClr val="folHlink"/>
                </a:solidFill>
              </a:rPr>
              <a:t>First, second, third…</a:t>
            </a:r>
            <a:endParaRPr lang="en-US" altLang="en-US" sz="2800" b="1" dirty="0" smtClean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  <a:defRPr/>
            </a:pPr>
            <a:r>
              <a:rPr lang="en-US" altLang="en-US" sz="3200" b="1" dirty="0" smtClean="0">
                <a:solidFill>
                  <a:schemeClr val="folHlink"/>
                </a:solidFill>
              </a:rPr>
              <a:t>Topical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altLang="en-US" sz="2000" b="1" dirty="0" smtClean="0">
                <a:solidFill>
                  <a:schemeClr val="folHlink"/>
                </a:solidFill>
              </a:rPr>
              <a:t>Point A, point B, </a:t>
            </a:r>
            <a:r>
              <a:rPr lang="en-US" altLang="en-US" sz="2000" b="1" dirty="0" err="1" smtClean="0">
                <a:solidFill>
                  <a:schemeClr val="folHlink"/>
                </a:solidFill>
              </a:rPr>
              <a:t>etc</a:t>
            </a:r>
            <a:endParaRPr lang="en-US" altLang="en-US" sz="2800" b="1" dirty="0" smtClean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  <a:defRPr/>
            </a:pPr>
            <a:r>
              <a:rPr lang="en-US" altLang="en-US" sz="3200" b="1" dirty="0" smtClean="0">
                <a:solidFill>
                  <a:schemeClr val="folHlink"/>
                </a:solidFill>
              </a:rPr>
              <a:t>Spatial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altLang="en-US" sz="2000" b="1" dirty="0" smtClean="0">
                <a:solidFill>
                  <a:schemeClr val="folHlink"/>
                </a:solidFill>
              </a:rPr>
              <a:t>Area by area</a:t>
            </a:r>
            <a:endParaRPr lang="en-US" altLang="en-US" sz="2800" b="1" dirty="0" smtClean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  <a:defRPr/>
            </a:pPr>
            <a:r>
              <a:rPr lang="en-US" altLang="en-US" sz="3200" b="1" dirty="0" smtClean="0">
                <a:solidFill>
                  <a:schemeClr val="folHlink"/>
                </a:solidFill>
              </a:rPr>
              <a:t>Cause-Effect</a:t>
            </a:r>
            <a:r>
              <a:rPr lang="en-US" altLang="en-US" b="1" dirty="0" smtClean="0">
                <a:solidFill>
                  <a:schemeClr val="folHlink"/>
                </a:solidFill>
              </a:rPr>
              <a:t> 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altLang="en-US" sz="1800" b="1" dirty="0" smtClean="0">
                <a:solidFill>
                  <a:schemeClr val="folHlink"/>
                </a:solidFill>
              </a:rPr>
              <a:t>Step A lead to Step B, etc.</a:t>
            </a:r>
            <a:endParaRPr lang="en-US" altLang="en-US" b="1" dirty="0" smtClean="0">
              <a:solidFill>
                <a:schemeClr val="folHlink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endParaRPr lang="en-US" altLang="en-US" sz="1600" b="1" dirty="0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  <a:defRPr/>
            </a:pPr>
            <a:endParaRPr lang="en-US" altLang="en-US" sz="1600" b="1" dirty="0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  <a:defRPr/>
            </a:pPr>
            <a:endParaRPr lang="en-US" altLang="en-US" sz="1600" b="1" dirty="0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  <a:defRPr/>
            </a:pPr>
            <a:endParaRPr lang="en-US" altLang="en-US" sz="1400" b="1" dirty="0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  <a:defRPr/>
            </a:pPr>
            <a:endParaRPr lang="en-US" altLang="en-US" sz="1400" b="1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sz="1800" dirty="0" smtClean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514600"/>
            <a:ext cx="1752600" cy="269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3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Step Six:</a:t>
            </a:r>
            <a:br>
              <a:rPr lang="en-US" altLang="en-US" sz="3600" b="1" smtClean="0"/>
            </a:br>
            <a:r>
              <a:rPr lang="en-US" altLang="en-US" sz="3600" b="1" smtClean="0"/>
              <a:t>Put It On Paper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133600"/>
            <a:ext cx="7772400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  <a:defRPr/>
            </a:pPr>
            <a:r>
              <a:rPr lang="en-US" altLang="en-US" b="1" dirty="0" smtClean="0">
                <a:solidFill>
                  <a:schemeClr val="folHlink"/>
                </a:solidFill>
              </a:rPr>
              <a:t>Make an Outline with details, facts and  sources recorded.</a:t>
            </a:r>
          </a:p>
          <a:p>
            <a:pPr marL="457200" lvl="1" indent="0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endParaRPr lang="en-US" altLang="en-US" sz="1000" b="1" dirty="0" smtClean="0">
              <a:solidFill>
                <a:schemeClr val="folHlink"/>
              </a:solidFill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altLang="en-US" sz="2800" b="1" dirty="0" smtClean="0"/>
              <a:t>Introduction</a:t>
            </a:r>
          </a:p>
          <a:p>
            <a:pPr marL="914400" lvl="2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z="2800" dirty="0" smtClean="0"/>
              <a:t>– hook and preview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altLang="en-US" sz="2800" b="1" dirty="0" smtClean="0"/>
              <a:t>Body </a:t>
            </a:r>
          </a:p>
          <a:p>
            <a:pPr marL="914400" lvl="2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z="2800" dirty="0" smtClean="0"/>
              <a:t>– bang, </a:t>
            </a:r>
            <a:r>
              <a:rPr lang="en-US" altLang="en-US" sz="2800" dirty="0" err="1" smtClean="0"/>
              <a:t>bing</a:t>
            </a:r>
            <a:r>
              <a:rPr lang="en-US" altLang="en-US" sz="2800" dirty="0" smtClean="0"/>
              <a:t>, boom; transitions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altLang="en-US" sz="2800" b="1" dirty="0" smtClean="0"/>
              <a:t>Conclusion </a:t>
            </a:r>
          </a:p>
          <a:p>
            <a:pPr marL="914400" lvl="2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z="2800" smtClean="0"/>
              <a:t>– review and </a:t>
            </a:r>
            <a:r>
              <a:rPr lang="en-US" altLang="en-US" sz="2800" dirty="0" smtClean="0"/>
              <a:t>tag line or final punch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en-US" altLang="en-US" b="1" dirty="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en-US" altLang="en-US" b="1" dirty="0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  <a:defRPr/>
            </a:pPr>
            <a:endParaRPr lang="en-US" altLang="en-US" sz="1800" b="1" dirty="0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  <a:defRPr/>
            </a:pPr>
            <a:endParaRPr lang="en-US" altLang="en-US" sz="1800" b="1" dirty="0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  <a:defRPr/>
            </a:pPr>
            <a:endParaRPr lang="en-US" altLang="en-US" sz="1600" b="1" dirty="0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  <a:defRPr/>
            </a:pPr>
            <a:endParaRPr lang="en-US" altLang="en-US" sz="1600" b="1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sz="2000" dirty="0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971800"/>
            <a:ext cx="1371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Step Six:</a:t>
            </a:r>
            <a:br>
              <a:rPr lang="en-US" altLang="en-US" b="1" smtClean="0"/>
            </a:br>
            <a:r>
              <a:rPr lang="en-US" altLang="en-US" b="1" smtClean="0"/>
              <a:t>Put It On Paper</a:t>
            </a:r>
            <a:endParaRPr lang="en-US" alt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altLang="en-US" b="1" smtClean="0">
                <a:solidFill>
                  <a:schemeClr val="folHlink"/>
                </a:solidFill>
              </a:rPr>
              <a:t>Transfer outline to note cards</a:t>
            </a:r>
          </a:p>
          <a:p>
            <a:pPr lvl="2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b="1" smtClean="0"/>
              <a:t>1 sided</a:t>
            </a:r>
          </a:p>
          <a:p>
            <a:pPr lvl="2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b="1" smtClean="0"/>
              <a:t>Pen, not pencil</a:t>
            </a:r>
          </a:p>
          <a:p>
            <a:pPr lvl="2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b="1" smtClean="0"/>
              <a:t>Double spaced</a:t>
            </a:r>
          </a:p>
          <a:p>
            <a:pPr lvl="2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b="1" smtClean="0"/>
              <a:t>Numbered</a:t>
            </a:r>
          </a:p>
          <a:p>
            <a:pPr lvl="2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b="1" smtClean="0"/>
              <a:t>Outlined with Key points</a:t>
            </a:r>
          </a:p>
          <a:p>
            <a:pPr lvl="2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b="1" smtClean="0"/>
              <a:t>Full sentences only for quotes or statistics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Step Seven:</a:t>
            </a:r>
            <a:br>
              <a:rPr lang="en-US" altLang="en-US" sz="3600" b="1" smtClean="0"/>
            </a:br>
            <a:r>
              <a:rPr lang="en-US" altLang="en-US" sz="3600" b="1" smtClean="0"/>
              <a:t>PRACTICE OUT LOUD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438400"/>
            <a:ext cx="7772400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altLang="en-US" sz="4800" b="1" smtClean="0">
                <a:solidFill>
                  <a:schemeClr val="folHlink"/>
                </a:solidFill>
              </a:rPr>
              <a:t>Practice in a mirror.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</a:pPr>
            <a:endParaRPr lang="en-US" altLang="en-US" sz="4800" b="1" smtClean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altLang="en-US" sz="4800" b="1" smtClean="0">
                <a:solidFill>
                  <a:schemeClr val="folHlink"/>
                </a:solidFill>
              </a:rPr>
              <a:t>Practice for a willing “trial audience”</a:t>
            </a:r>
            <a:endParaRPr lang="en-US" altLang="en-US" sz="3200" b="1" smtClean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en-US" altLang="en-US" sz="1800" b="1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</a:pPr>
            <a:endParaRPr lang="en-US" altLang="en-US" sz="1800" b="1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</a:pPr>
            <a:endParaRPr lang="en-US" altLang="en-US" sz="1800" b="1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</a:pPr>
            <a:endParaRPr lang="en-US" altLang="en-US" sz="1600" b="1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</a:pPr>
            <a:endParaRPr lang="en-US" altLang="en-US" sz="1600" b="1" smtClean="0"/>
          </a:p>
          <a:p>
            <a:pPr lvl="1" eaLnBrk="1" hangingPunct="1">
              <a:lnSpc>
                <a:spcPct val="90000"/>
              </a:lnSpc>
            </a:pPr>
            <a:endParaRPr lang="en-US" altLang="en-US" sz="2000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371600"/>
            <a:ext cx="19558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419600"/>
            <a:ext cx="1371600" cy="208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 b="1" smtClean="0"/>
              <a:t>Types of DELIVERY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209800"/>
            <a:ext cx="7772400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altLang="en-US" sz="3200" b="1" u="sng" smtClean="0">
                <a:solidFill>
                  <a:schemeClr val="folHlink"/>
                </a:solidFill>
              </a:rPr>
              <a:t>Impromptu</a:t>
            </a:r>
            <a:endParaRPr lang="en-US" altLang="en-US" sz="3200" b="1" smtClean="0">
              <a:solidFill>
                <a:schemeClr val="folHlink"/>
              </a:solidFill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z="2800" b="1" smtClean="0">
                <a:solidFill>
                  <a:schemeClr val="folHlink"/>
                </a:solidFill>
              </a:rPr>
              <a:t>With little or no planning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altLang="en-US" sz="3200" b="1" u="sng" smtClean="0">
                <a:solidFill>
                  <a:schemeClr val="folHlink"/>
                </a:solidFill>
              </a:rPr>
              <a:t>Extemporaneous</a:t>
            </a:r>
            <a:endParaRPr lang="en-US" altLang="en-US" sz="3200" b="1" smtClean="0">
              <a:solidFill>
                <a:schemeClr val="folHlink"/>
              </a:solidFill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z="2800" b="1" smtClean="0">
                <a:solidFill>
                  <a:schemeClr val="folHlink"/>
                </a:solidFill>
              </a:rPr>
              <a:t>Planned out, but not written out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z="2800" b="1" smtClean="0">
                <a:solidFill>
                  <a:schemeClr val="folHlink"/>
                </a:solidFill>
              </a:rPr>
              <a:t>Speaking from an outline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altLang="en-US" sz="3200" b="1" u="sng" smtClean="0">
                <a:solidFill>
                  <a:schemeClr val="folHlink"/>
                </a:solidFill>
              </a:rPr>
              <a:t>Manuscript</a:t>
            </a:r>
            <a:endParaRPr lang="en-US" altLang="en-US" sz="3200" b="1" smtClean="0">
              <a:solidFill>
                <a:schemeClr val="folHlink"/>
              </a:solidFill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z="2800" b="1" smtClean="0">
                <a:solidFill>
                  <a:schemeClr val="folHlink"/>
                </a:solidFill>
              </a:rPr>
              <a:t>Read from a script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altLang="en-US" sz="3200" b="1" u="sng" smtClean="0">
                <a:solidFill>
                  <a:schemeClr val="folHlink"/>
                </a:solidFill>
              </a:rPr>
              <a:t>Memorized</a:t>
            </a:r>
            <a:endParaRPr lang="en-US" altLang="en-US" sz="3200" b="1" smtClean="0">
              <a:solidFill>
                <a:schemeClr val="folHlink"/>
              </a:solidFill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en-US" altLang="en-US" sz="3200" b="1" smtClean="0">
              <a:solidFill>
                <a:schemeClr val="folHlink"/>
              </a:solidFill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en-US" altLang="en-US" sz="3200" b="1" smtClean="0">
              <a:solidFill>
                <a:schemeClr val="folHlink"/>
              </a:solidFill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en-US" altLang="en-US" sz="2800" b="1" smtClean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en-US" altLang="en-US" sz="1800" b="1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</a:pPr>
            <a:endParaRPr lang="en-US" altLang="en-US" sz="1800" b="1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</a:pPr>
            <a:endParaRPr lang="en-US" altLang="en-US" sz="1800" b="1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</a:pPr>
            <a:endParaRPr lang="en-US" altLang="en-US" sz="1600" b="1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</a:pPr>
            <a:endParaRPr lang="en-US" altLang="en-US" sz="1600" b="1" smtClean="0"/>
          </a:p>
          <a:p>
            <a:pPr lvl="1" eaLnBrk="1" hangingPunct="1">
              <a:lnSpc>
                <a:spcPct val="90000"/>
              </a:lnSpc>
            </a:pPr>
            <a:endParaRPr lang="en-US" altLang="en-US" sz="2000" smtClean="0"/>
          </a:p>
        </p:txBody>
      </p:sp>
      <p:pic>
        <p:nvPicPr>
          <p:cNvPr id="1946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67000"/>
            <a:ext cx="1371600" cy="267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Step One:</a:t>
            </a:r>
            <a:br>
              <a:rPr lang="en-US" altLang="en-US" sz="3600" b="1" smtClean="0"/>
            </a:br>
            <a:r>
              <a:rPr lang="en-US" altLang="en-US" sz="3600" b="1" smtClean="0"/>
              <a:t>Analyze Audience </a:t>
            </a:r>
            <a:br>
              <a:rPr lang="en-US" altLang="en-US" sz="3600" b="1" smtClean="0"/>
            </a:br>
            <a:r>
              <a:rPr lang="en-US" altLang="en-US" sz="3600" b="1" smtClean="0"/>
              <a:t>and Occasion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folHlink"/>
                </a:solidFill>
              </a:rPr>
              <a:t>To WHOM are you speaking?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smtClean="0">
                <a:solidFill>
                  <a:schemeClr val="folHlink"/>
                </a:solidFill>
              </a:rPr>
              <a:t>Number?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smtClean="0">
                <a:solidFill>
                  <a:schemeClr val="folHlink"/>
                </a:solidFill>
              </a:rPr>
              <a:t>Age?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smtClean="0">
                <a:solidFill>
                  <a:schemeClr val="folHlink"/>
                </a:solidFill>
              </a:rPr>
              <a:t>Interests?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smtClean="0">
                <a:solidFill>
                  <a:schemeClr val="folHlink"/>
                </a:solidFill>
              </a:rPr>
              <a:t>Previous knowledge on your topic?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b="1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folHlink"/>
                </a:solidFill>
              </a:rPr>
              <a:t>WHERE/WHEN are you speaking?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smtClean="0">
                <a:solidFill>
                  <a:schemeClr val="folHlink"/>
                </a:solidFill>
              </a:rPr>
              <a:t>Room size and arrangement?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smtClean="0">
                <a:solidFill>
                  <a:schemeClr val="folHlink"/>
                </a:solidFill>
              </a:rPr>
              <a:t>Time of day?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smtClean="0">
                <a:solidFill>
                  <a:schemeClr val="folHlink"/>
                </a:solidFill>
              </a:rPr>
              <a:t>Reason for gathering?</a:t>
            </a:r>
            <a:endParaRPr lang="en-US" altLang="en-US" sz="2000" b="1" smtClean="0"/>
          </a:p>
          <a:p>
            <a:pPr lvl="1" eaLnBrk="1" hangingPunct="1">
              <a:lnSpc>
                <a:spcPct val="90000"/>
              </a:lnSpc>
            </a:pPr>
            <a:endParaRPr lang="en-US" altLang="en-US" sz="2000" b="1" smtClean="0"/>
          </a:p>
          <a:p>
            <a:pPr lvl="1" eaLnBrk="1" hangingPunct="1">
              <a:lnSpc>
                <a:spcPct val="90000"/>
              </a:lnSpc>
            </a:pPr>
            <a:endParaRPr lang="en-US" altLang="en-US" sz="2400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8600"/>
            <a:ext cx="24638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Step Two:</a:t>
            </a:r>
            <a:br>
              <a:rPr lang="en-US" altLang="en-US" sz="3600" b="1" smtClean="0"/>
            </a:br>
            <a:r>
              <a:rPr lang="en-US" altLang="en-US" sz="3600" b="1" smtClean="0"/>
              <a:t>Determine Your Purpose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133600"/>
            <a:ext cx="7772400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Tx/>
              <a:buNone/>
            </a:pPr>
            <a:r>
              <a:rPr lang="en-US" altLang="en-US" sz="3200" b="1" smtClean="0">
                <a:solidFill>
                  <a:schemeClr val="folHlink"/>
                </a:solidFill>
              </a:rPr>
              <a:t>There are Five Basic Speech Purposes: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altLang="en-US" sz="3200" b="1" smtClean="0">
                <a:solidFill>
                  <a:schemeClr val="folHlink"/>
                </a:solidFill>
              </a:rPr>
              <a:t>To Inform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altLang="en-US" sz="3200" b="1" smtClean="0">
                <a:solidFill>
                  <a:schemeClr val="folHlink"/>
                </a:solidFill>
              </a:rPr>
              <a:t>To Persuade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altLang="en-US" sz="3200" b="1" smtClean="0">
                <a:solidFill>
                  <a:schemeClr val="folHlink"/>
                </a:solidFill>
              </a:rPr>
              <a:t>To Demonstrate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altLang="en-US" sz="3200" b="1" smtClean="0">
                <a:solidFill>
                  <a:schemeClr val="folHlink"/>
                </a:solidFill>
              </a:rPr>
              <a:t>To Entertain</a:t>
            </a:r>
            <a:endParaRPr lang="en-US" altLang="en-US" sz="1800" b="1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</a:pPr>
            <a:endParaRPr lang="en-US" altLang="en-US" sz="1800" b="1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</a:pPr>
            <a:endParaRPr lang="en-US" altLang="en-US" sz="1800" b="1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</a:pPr>
            <a:endParaRPr lang="en-US" altLang="en-US" sz="1600" b="1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</a:pPr>
            <a:endParaRPr lang="en-US" altLang="en-US" sz="1600" b="1" smtClean="0"/>
          </a:p>
          <a:p>
            <a:pPr lvl="1" eaLnBrk="1" hangingPunct="1">
              <a:lnSpc>
                <a:spcPct val="90000"/>
              </a:lnSpc>
            </a:pPr>
            <a:endParaRPr lang="en-US" altLang="en-US" sz="2000" smtClean="0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5348288" y="3001963"/>
            <a:ext cx="311785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itchFamily="28" charset="0"/>
              </a:rPr>
              <a:t>Often, a speech has MORE THAN ONE purpose.  For instance, you may want to both inform and entertain your audience.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3" autoUpdateAnimBg="0"/>
      <p:bldP spid="103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 Inform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goal of a speech to inform is that your AUDIENCE UNDERSTANDS THE INFORMATION.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Examples:  lectures, seminars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Keys will be: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Structure and organization	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Supporting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Clear preview and review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810000"/>
            <a:ext cx="23749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 Persuade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goal of a speech to convince is that your AUDIENCE ADOPTS YOUR POINT OF VIEW.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Examples:  sales presentations, political speeches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Additional Keys will be: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Audience adaptation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Persuasive appeals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038600"/>
            <a:ext cx="1676400" cy="257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93038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To Demonstrate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383087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goal of a speech to demonstrate is to SHOW the audience how to do something while explaining HOW to do it.</a:t>
            </a:r>
          </a:p>
          <a:p>
            <a:pPr eaLnBrk="1" hangingPunct="1"/>
            <a:r>
              <a:rPr lang="en-US" altLang="en-US" sz="2800" smtClean="0"/>
              <a:t>Examples: how to play an instrument, how to putt a ball, how to dance the waltz, etc.</a:t>
            </a:r>
          </a:p>
          <a:p>
            <a:pPr eaLnBrk="1" hangingPunct="1"/>
            <a:r>
              <a:rPr lang="en-US" altLang="en-US" sz="2800" smtClean="0"/>
              <a:t>Additional keys will be</a:t>
            </a:r>
            <a:r>
              <a:rPr lang="en-US" altLang="en-US" smtClean="0"/>
              <a:t>:</a:t>
            </a:r>
          </a:p>
          <a:p>
            <a:pPr lvl="1" eaLnBrk="1" hangingPunct="1"/>
            <a:r>
              <a:rPr lang="en-US" altLang="en-US" sz="2400" smtClean="0"/>
              <a:t>Audience adaptation</a:t>
            </a:r>
          </a:p>
          <a:p>
            <a:pPr lvl="1" eaLnBrk="1" hangingPunct="1"/>
            <a:r>
              <a:rPr lang="en-US" altLang="en-US" sz="2400" smtClean="0"/>
              <a:t>Environmental / Space adaptation</a:t>
            </a:r>
          </a:p>
          <a:p>
            <a:pPr lvl="1" eaLnBrk="1" hangingPunct="1"/>
            <a:r>
              <a:rPr lang="en-US" altLang="en-US" sz="2400" smtClean="0"/>
              <a:t>Ability to demonstrate and speak simultaneously</a:t>
            </a:r>
          </a:p>
          <a:p>
            <a:pPr lvl="1"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 Entertain </a:t>
            </a:r>
            <a:r>
              <a:rPr lang="en-US" altLang="en-US" sz="2400" smtClean="0"/>
              <a:t>(special occasion speeches)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goal of a speech to entertain is that your AUDIENCE ENJOYS your speech.</a:t>
            </a:r>
          </a:p>
          <a:p>
            <a:pPr eaLnBrk="1" hangingPunct="1"/>
            <a:r>
              <a:rPr lang="en-US" altLang="en-US" smtClean="0"/>
              <a:t>Examples:  toasts, roasts, “after-dinner speaking”</a:t>
            </a:r>
          </a:p>
          <a:p>
            <a:pPr eaLnBrk="1" hangingPunct="1"/>
            <a:r>
              <a:rPr lang="en-US" altLang="en-US" smtClean="0"/>
              <a:t>Additional Keys will be:</a:t>
            </a:r>
          </a:p>
          <a:p>
            <a:pPr lvl="1" eaLnBrk="1" hangingPunct="1"/>
            <a:r>
              <a:rPr lang="en-US" altLang="en-US" smtClean="0"/>
              <a:t>Conversational delivery</a:t>
            </a:r>
          </a:p>
          <a:p>
            <a:pPr lvl="1" eaLnBrk="1" hangingPunct="1"/>
            <a:r>
              <a:rPr lang="en-US" altLang="en-US" smtClean="0"/>
              <a:t>Audience adaptation</a:t>
            </a:r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700" y="3886200"/>
            <a:ext cx="3289300" cy="223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Step Three:</a:t>
            </a:r>
            <a:br>
              <a:rPr lang="en-US" altLang="en-US" sz="3600" b="1" smtClean="0"/>
            </a:br>
            <a:r>
              <a:rPr lang="en-US" altLang="en-US" sz="3600" b="1" smtClean="0"/>
              <a:t>Select and Narrow your TOPIC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772400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Tx/>
              <a:buNone/>
            </a:pPr>
            <a:r>
              <a:rPr lang="en-US" altLang="en-US" sz="3200" b="1" smtClean="0">
                <a:solidFill>
                  <a:schemeClr val="folHlink"/>
                </a:solidFill>
              </a:rPr>
              <a:t>Is the topic suitable for </a:t>
            </a:r>
            <a:r>
              <a:rPr lang="en-US" altLang="en-US" sz="3200" b="1" u="sng" smtClean="0">
                <a:solidFill>
                  <a:schemeClr val="folHlink"/>
                </a:solidFill>
              </a:rPr>
              <a:t>ME</a:t>
            </a:r>
            <a:r>
              <a:rPr lang="en-US" altLang="en-US" sz="3200" b="1" smtClean="0">
                <a:solidFill>
                  <a:schemeClr val="folHlink"/>
                </a:solidFill>
              </a:rPr>
              <a:t> as a speaker?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altLang="en-US" sz="3200" smtClean="0">
                <a:solidFill>
                  <a:schemeClr val="folHlink"/>
                </a:solidFill>
              </a:rPr>
              <a:t>Am I interested enough in the topic?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altLang="en-US" sz="3200" smtClean="0">
                <a:solidFill>
                  <a:schemeClr val="folHlink"/>
                </a:solidFill>
              </a:rPr>
              <a:t>Can I get my audience interested?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altLang="en-US" sz="3200" smtClean="0">
                <a:solidFill>
                  <a:schemeClr val="folHlink"/>
                </a:solidFill>
              </a:rPr>
              <a:t>Do I know enough about this topic?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altLang="en-US" sz="3200" smtClean="0">
                <a:solidFill>
                  <a:schemeClr val="folHlink"/>
                </a:solidFill>
              </a:rPr>
              <a:t>Do I know where to find more information?</a:t>
            </a:r>
            <a:endParaRPr lang="en-US" altLang="en-US" sz="1800" b="1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</a:pPr>
            <a:endParaRPr lang="en-US" altLang="en-US" sz="1800" b="1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</a:pPr>
            <a:endParaRPr lang="en-US" altLang="en-US" sz="1800" b="1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</a:pPr>
            <a:endParaRPr lang="en-US" altLang="en-US" sz="1600" b="1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</a:pPr>
            <a:endParaRPr lang="en-US" altLang="en-US" sz="1600" b="1" smtClean="0"/>
          </a:p>
          <a:p>
            <a:pPr lvl="1" eaLnBrk="1" hangingPunct="1">
              <a:lnSpc>
                <a:spcPct val="90000"/>
              </a:lnSpc>
            </a:pPr>
            <a:endParaRPr lang="en-US" altLang="en-US" sz="2000" smtClean="0"/>
          </a:p>
        </p:txBody>
      </p:sp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971800"/>
            <a:ext cx="13208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Step Three:</a:t>
            </a:r>
            <a:br>
              <a:rPr lang="en-US" altLang="en-US" sz="3600" b="1" smtClean="0"/>
            </a:br>
            <a:r>
              <a:rPr lang="en-US" altLang="en-US" sz="3600" b="1" smtClean="0"/>
              <a:t>Select and Narrow your TOPIC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0"/>
            <a:ext cx="7772400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Tx/>
              <a:buNone/>
            </a:pPr>
            <a:r>
              <a:rPr lang="en-US" altLang="en-US" sz="3200" b="1" smtClean="0">
                <a:solidFill>
                  <a:schemeClr val="folHlink"/>
                </a:solidFill>
              </a:rPr>
              <a:t>Is the topic suitable for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Tx/>
              <a:buNone/>
            </a:pPr>
            <a:r>
              <a:rPr lang="en-US" altLang="en-US" sz="3200" b="1" smtClean="0">
                <a:solidFill>
                  <a:schemeClr val="folHlink"/>
                </a:solidFill>
              </a:rPr>
              <a:t>my </a:t>
            </a:r>
            <a:r>
              <a:rPr lang="en-US" altLang="en-US" sz="3200" b="1" u="sng" smtClean="0">
                <a:solidFill>
                  <a:schemeClr val="folHlink"/>
                </a:solidFill>
              </a:rPr>
              <a:t>AUDIENCE</a:t>
            </a:r>
            <a:r>
              <a:rPr lang="en-US" altLang="en-US" sz="3200" b="1" smtClean="0">
                <a:solidFill>
                  <a:schemeClr val="folHlink"/>
                </a:solidFill>
              </a:rPr>
              <a:t>?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altLang="en-US" sz="3200" smtClean="0">
                <a:solidFill>
                  <a:schemeClr val="folHlink"/>
                </a:solidFill>
              </a:rPr>
              <a:t>Will my audience be interested in this topic?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en-US" altLang="en-US" sz="3200" smtClean="0">
                <a:solidFill>
                  <a:schemeClr val="folHlink"/>
                </a:solidFill>
              </a:rPr>
              <a:t>Is my audience capable of understanding this topic?</a:t>
            </a:r>
            <a:endParaRPr lang="en-US" altLang="en-US" sz="3200" b="1" smtClean="0">
              <a:solidFill>
                <a:schemeClr val="folHlink"/>
              </a:solidFill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mtClean="0">
                <a:solidFill>
                  <a:schemeClr val="folHlink"/>
                </a:solidFill>
              </a:rPr>
              <a:t>How much background information will they need?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mtClean="0">
                <a:solidFill>
                  <a:schemeClr val="folHlink"/>
                </a:solidFill>
              </a:rPr>
              <a:t>Do I have enough time to give them the necessary background info?</a:t>
            </a:r>
            <a:endParaRPr lang="en-US" altLang="en-US" sz="2800" smtClean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en-US" altLang="en-US" sz="1800" b="1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</a:pPr>
            <a:endParaRPr lang="en-US" altLang="en-US" sz="1800" b="1" smtClean="0"/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Font typeface="Times" pitchFamily="28" charset="0"/>
              <a:buChar char="•"/>
            </a:pPr>
            <a:endParaRPr lang="en-US" altLang="en-US" sz="1800" b="1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</a:pPr>
            <a:endParaRPr lang="en-US" altLang="en-US" sz="1600" b="1" smtClean="0"/>
          </a:p>
          <a:p>
            <a:pPr lvl="2" eaLnBrk="1" hangingPunct="1">
              <a:lnSpc>
                <a:spcPct val="90000"/>
              </a:lnSpc>
              <a:buFont typeface="Times" pitchFamily="28" charset="0"/>
              <a:buChar char="•"/>
            </a:pPr>
            <a:endParaRPr lang="en-US" altLang="en-US" sz="1600" b="1" smtClean="0"/>
          </a:p>
          <a:p>
            <a:pPr lvl="1" eaLnBrk="1" hangingPunct="1">
              <a:lnSpc>
                <a:spcPct val="90000"/>
              </a:lnSpc>
            </a:pPr>
            <a:endParaRPr lang="en-US" altLang="en-US" sz="2000" smtClean="0"/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828800"/>
            <a:ext cx="320040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3" autoUpdateAnimBg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 Drive:Applications:Microsoft Office:Templates:Presentations:Designs:Blends</Template>
  <TotalTime>8797</TotalTime>
  <Words>618</Words>
  <Application>Microsoft Office PowerPoint</Application>
  <PresentationFormat>On-screen Show (4:3)</PresentationFormat>
  <Paragraphs>157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Times</vt:lpstr>
      <vt:lpstr>Arial</vt:lpstr>
      <vt:lpstr>Wingdings</vt:lpstr>
      <vt:lpstr>Calibri</vt:lpstr>
      <vt:lpstr>Blends</vt:lpstr>
      <vt:lpstr>Seven Essential Steps to…</vt:lpstr>
      <vt:lpstr>Step One: Analyze Audience  and Occasion</vt:lpstr>
      <vt:lpstr>Step Two: Determine Your Purpose</vt:lpstr>
      <vt:lpstr>To Inform</vt:lpstr>
      <vt:lpstr>To Persuade</vt:lpstr>
      <vt:lpstr>To Demonstrate</vt:lpstr>
      <vt:lpstr>To Entertain (special occasion speeches)</vt:lpstr>
      <vt:lpstr>Step Three: Select and Narrow your TOPIC</vt:lpstr>
      <vt:lpstr>Step Three: Select and Narrow your TOPIC</vt:lpstr>
      <vt:lpstr>Step Three: Select and Narrow your TOPIC</vt:lpstr>
      <vt:lpstr>Step Three: Select and Narrow your TOPIC</vt:lpstr>
      <vt:lpstr>Step Four: Gather Supporting Material</vt:lpstr>
      <vt:lpstr>Step Five: Organize Your Message</vt:lpstr>
      <vt:lpstr>Step Six: Put It On Paper</vt:lpstr>
      <vt:lpstr>Step Six: Put It On Paper</vt:lpstr>
      <vt:lpstr>Step Seven: PRACTICE OUT LOUD</vt:lpstr>
      <vt:lpstr>Types of DELIVERY</vt:lpstr>
    </vt:vector>
  </TitlesOfParts>
  <Company>Parkway West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Seven Essential Steps to…</dc:title>
  <dc:creator>Peggy Dersch</dc:creator>
  <cp:lastModifiedBy>Parkway</cp:lastModifiedBy>
  <cp:revision>17</cp:revision>
  <dcterms:created xsi:type="dcterms:W3CDTF">2006-08-07T19:24:37Z</dcterms:created>
  <dcterms:modified xsi:type="dcterms:W3CDTF">2014-03-16T22:38:18Z</dcterms:modified>
</cp:coreProperties>
</file>